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23" r:id="rId2"/>
    <p:sldId id="259" r:id="rId3"/>
    <p:sldId id="321" r:id="rId4"/>
    <p:sldId id="294" r:id="rId5"/>
    <p:sldId id="296" r:id="rId6"/>
    <p:sldId id="324" r:id="rId7"/>
    <p:sldId id="326" r:id="rId8"/>
    <p:sldId id="327" r:id="rId9"/>
    <p:sldId id="330" r:id="rId10"/>
    <p:sldId id="331" r:id="rId11"/>
    <p:sldId id="332" r:id="rId12"/>
    <p:sldId id="333" r:id="rId13"/>
    <p:sldId id="328" r:id="rId14"/>
    <p:sldId id="329" r:id="rId15"/>
    <p:sldId id="336" r:id="rId16"/>
    <p:sldId id="337" r:id="rId17"/>
    <p:sldId id="338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34" r:id="rId27"/>
    <p:sldId id="335" r:id="rId28"/>
    <p:sldId id="325" r:id="rId29"/>
    <p:sldId id="297" r:id="rId30"/>
  </p:sldIdLst>
  <p:sldSz cx="12192000" cy="6858000"/>
  <p:notesSz cx="6858000" cy="9144000"/>
  <p:embeddedFontLst>
    <p:embeddedFont>
      <p:font typeface="굴림체" panose="020B0609000101010101" pitchFamily="49" charset="-127"/>
      <p:regular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Bahnschrift Light" panose="020F0302020204030204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</p:embeddedFontLst>
  <p:defaultTextStyle>
    <a:defPPr>
      <a:defRPr lang="ko-KR"/>
    </a:defPPr>
    <a:lvl1pPr marL="0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81B6"/>
    <a:srgbClr val="1D5B96"/>
    <a:srgbClr val="BF73AB"/>
    <a:srgbClr val="0092ED"/>
    <a:srgbClr val="91427D"/>
    <a:srgbClr val="A43F7B"/>
    <a:srgbClr val="FE0450"/>
    <a:srgbClr val="9AB037"/>
    <a:srgbClr val="C32583"/>
    <a:srgbClr val="FF6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792" autoAdjust="0"/>
  </p:normalViewPr>
  <p:slideViewPr>
    <p:cSldViewPr>
      <p:cViewPr varScale="1">
        <p:scale>
          <a:sx n="128" d="100"/>
          <a:sy n="128" d="100"/>
        </p:scale>
        <p:origin x="512" y="176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5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600056" y="2132856"/>
            <a:ext cx="4752528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254168"/>
            <a:ext cx="817594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3" y="1413243"/>
            <a:ext cx="11522779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17400"/>
            <a:ext cx="8785736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D5B9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809410" y="1659280"/>
            <a:ext cx="5894481" cy="23757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7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2021. 11. 30.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400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6088" rtl="0" eaLnBrk="1" latinLnBrk="1" hangingPunct="1">
        <a:spcBef>
          <a:spcPct val="0"/>
        </a:spcBef>
        <a:buNone/>
        <a:defRPr lang="ko-KR" altLang="en-US" sz="3802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533" indent="-37353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7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9322" indent="-311277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5111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3155" indent="-249023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1199" indent="-249023" algn="l" defTabSz="996088" rtl="0" eaLnBrk="1" latinLnBrk="1" hangingPunct="1">
        <a:spcBef>
          <a:spcPct val="20000"/>
        </a:spcBef>
        <a:buFont typeface="Arial" pitchFamily="34" charset="0"/>
        <a:buChar char="»"/>
        <a:defRPr lang="ko-KR" altLang="en-US" sz="200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9243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6pPr>
      <a:lvl7pPr marL="3237287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7pPr>
      <a:lvl8pPr marL="3735332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8pPr>
      <a:lvl9pPr marL="4233376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9804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996088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494132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1992177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490221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88265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8631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8435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lg-ulb/creditcardfraud/download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tactics-to-combat-imbalanced-classes-in-your-machine-learning-dataset/" TargetMode="External"/><Relationship Id="rId3" Type="http://schemas.openxmlformats.org/officeDocument/2006/relationships/hyperlink" Target="https://spd.group/machine-learning/credit-card-fraud-detection/#What_is_Credit_Card_Fraud_Detection" TargetMode="External"/><Relationship Id="rId7" Type="http://schemas.openxmlformats.org/officeDocument/2006/relationships/hyperlink" Target="https://www.analyticsvidhya.com/blog/2020/04/feature-scaling-machine-learning-normalization-standardization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achinelearningmastery.com/basic-data-cleaning-for-machine-learning/" TargetMode="External"/><Relationship Id="rId5" Type="http://schemas.openxmlformats.org/officeDocument/2006/relationships/hyperlink" Target="https://www.analyticsvidhya.com/blog/2020/08/exploratory-data-analysiseda-from-scratch-in-python/" TargetMode="External"/><Relationship Id="rId10" Type="http://schemas.openxmlformats.org/officeDocument/2006/relationships/hyperlink" Target="https://www.kdnuggets.com/2020/01/5-most-useful-techniques-handle-imbalanced-datasets.html" TargetMode="External"/><Relationship Id="rId4" Type="http://schemas.openxmlformats.org/officeDocument/2006/relationships/hyperlink" Target="https://machinelearningmastery.com/imbalanced-classification-with-the-fraudulent-credit-card-transactions-dataset/" TargetMode="External"/><Relationship Id="rId9" Type="http://schemas.openxmlformats.org/officeDocument/2006/relationships/hyperlink" Target="https://www.analyticsvidhya.com/blog/2017/03/imbalanced-data-classification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295545" y="1806395"/>
            <a:ext cx="5956993" cy="2304256"/>
          </a:xfrm>
        </p:spPr>
        <p:txBody>
          <a:bodyPr/>
          <a:lstStyle/>
          <a:p>
            <a:r>
              <a:rPr lang="en-US" altLang="ko-KR" b="1" dirty="0"/>
              <a:t>Credit Card Fraud Detection with Machine Learning</a:t>
            </a:r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7150097" y="5085184"/>
            <a:ext cx="3907812" cy="83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608" tIns="49804" rIns="99608" bIns="49804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7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</a:rPr>
              <a:t>Aswath Rangachari |Janani Balaji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30" y="1270473"/>
            <a:ext cx="752746" cy="53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/>
          <a:lstStyle/>
          <a:p>
            <a:pPr algn="ctr"/>
            <a:r>
              <a:rPr lang="en-US" altLang="ko-KR" dirty="0"/>
              <a:t>Why Machine Learning?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772817"/>
            <a:ext cx="5889392" cy="4608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235" y="1772816"/>
            <a:ext cx="5643902" cy="409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algorithms appear more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effective than humans when it comes to the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speed of information processing.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Fraud Detection with Machine Learning becomes possible due to the ability of ML algorithms to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learn from historical fraud patterns and recognize          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them in future transactions. 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algorithms are able to find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sophisticated fraud traits that a human simply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cannot detect.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91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99456" y="260648"/>
            <a:ext cx="9361040" cy="7985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Comparison between ML and Conventional Credit Card Fraud Detection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407368" y="2034579"/>
            <a:ext cx="11522779" cy="4823421"/>
          </a:xfrm>
        </p:spPr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08190"/>
              </p:ext>
            </p:extLst>
          </p:nvPr>
        </p:nvGraphicFramePr>
        <p:xfrm>
          <a:off x="551384" y="1475455"/>
          <a:ext cx="11089234" cy="5240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50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+mj-lt"/>
                          <a:cs typeface="Calibri" panose="020F0502020204030204" pitchFamily="34" charset="0"/>
                        </a:rPr>
                        <a:t>Machine Learning Credit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+mj-lt"/>
                          <a:cs typeface="Calibri" panose="020F0502020204030204" pitchFamily="34" charset="0"/>
                        </a:rPr>
                        <a:t> Card Fraud Detection</a:t>
                      </a:r>
                      <a:endParaRPr lang="en-US" b="1" dirty="0">
                        <a:solidFill>
                          <a:schemeClr val="tx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+mj-lt"/>
                        </a:rPr>
                        <a:t>Conventional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  <a:latin typeface="+mj-lt"/>
                        </a:rPr>
                        <a:t> Credit Card Fraud Detection</a:t>
                      </a:r>
                      <a:endParaRPr lang="en-US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87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ctr" defTabSz="9960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Detecting fraud automatically</a:t>
                      </a:r>
                    </a:p>
                    <a:p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Determining schemes should be set manually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7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ctr" defTabSz="9960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Real-time streaming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ctr" defTabSz="9960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Takes an enormous amount of time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70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ctr" defTabSz="9960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Less time needed for verification methods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Multiple verification methods are needed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29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marL="0" marR="0" indent="0" algn="ctr" defTabSz="99608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Identifying hidden correlations in data</a:t>
                      </a: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sz="2001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Finds only obvious fraud activities</a:t>
                      </a: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39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10369152" cy="798568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Big Players: What they do to protect online payments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196752"/>
            <a:ext cx="1008112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83432" y="2146720"/>
            <a:ext cx="5544616" cy="1723549"/>
            <a:chOff x="915289" y="1761559"/>
            <a:chExt cx="5544616" cy="1723549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915289" y="2777222"/>
              <a:ext cx="554461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Methodology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34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/>
          <a:lstStyle/>
          <a:p>
            <a:pPr algn="ctr"/>
            <a:r>
              <a:rPr lang="en-US" altLang="ko-KR" dirty="0"/>
              <a:t>Methodologies for the Topic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3" y="1413243"/>
            <a:ext cx="11738063" cy="5328125"/>
          </a:xfrm>
        </p:spPr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39866" y="2708920"/>
            <a:ext cx="2592288" cy="10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Machine </a:t>
            </a:r>
          </a:p>
          <a:p>
            <a:pPr algn="ctr"/>
            <a:r>
              <a:rPr lang="en-US" sz="3200" b="1" dirty="0">
                <a:latin typeface="+mj-lt"/>
              </a:rPr>
              <a:t>Learning</a:t>
            </a:r>
          </a:p>
        </p:txBody>
      </p:sp>
      <p:cxnSp>
        <p:nvCxnSpPr>
          <p:cNvPr id="9" name="Straight Connector 8"/>
          <p:cNvCxnSpPr>
            <a:stCxn id="7" idx="3"/>
          </p:cNvCxnSpPr>
          <p:nvPr/>
        </p:nvCxnSpPr>
        <p:spPr>
          <a:xfrm>
            <a:off x="3232154" y="3248980"/>
            <a:ext cx="9916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223792" y="2708921"/>
            <a:ext cx="2592288" cy="10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Classification Models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816080" y="2132856"/>
            <a:ext cx="1728192" cy="864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8544272" y="1484784"/>
            <a:ext cx="3024336" cy="10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544272" y="2881820"/>
            <a:ext cx="3024336" cy="10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44272" y="4301480"/>
            <a:ext cx="3024336" cy="10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Vector Support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Classifier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544272" y="5661248"/>
            <a:ext cx="3024336" cy="108012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Gradient Boosting Classifier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816080" y="3501008"/>
            <a:ext cx="1728192" cy="10801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816080" y="3645024"/>
            <a:ext cx="1728192" cy="22322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3"/>
          </p:cNvCxnSpPr>
          <p:nvPr/>
        </p:nvCxnSpPr>
        <p:spPr>
          <a:xfrm flipV="1">
            <a:off x="6816080" y="3248980"/>
            <a:ext cx="1728192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0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65132" y="2146720"/>
            <a:ext cx="5544616" cy="1704850"/>
            <a:chOff x="796989" y="1761559"/>
            <a:chExt cx="5544616" cy="1704850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96989" y="2758523"/>
              <a:ext cx="554461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Dataset Context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01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dirty="0"/>
              <a:t>Dataset Context</a:t>
            </a:r>
            <a:endParaRPr lang="ko-KR" altLang="en-US" sz="4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3" y="1413243"/>
            <a:ext cx="11738063" cy="5328125"/>
          </a:xfrm>
        </p:spPr>
        <p:txBody>
          <a:bodyPr>
            <a:normAutofit fontScale="92500" lnSpcReduction="10000"/>
          </a:bodyPr>
          <a:lstStyle/>
          <a:p>
            <a:pPr marL="0" indent="0" fontAlgn="base"/>
            <a:endParaRPr lang="en-US" altLang="en-US" sz="16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en-US" sz="2200" dirty="0"/>
              <a:t>Dataset:</a:t>
            </a:r>
            <a:r>
              <a:rPr lang="en-US" altLang="en-US" sz="2000" dirty="0"/>
              <a:t>  </a:t>
            </a:r>
          </a:p>
          <a:p>
            <a:pPr marL="0" indent="0" fontAlgn="base"/>
            <a:endParaRPr lang="en-US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The data contains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284,807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 European credit card transactions with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492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 fraudulent transactions that occurred over two </a:t>
            </a:r>
          </a:p>
          <a:p>
            <a:pPr marL="0" indent="0"/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      days in September 2013. </a:t>
            </a:r>
          </a:p>
          <a:p>
            <a:pPr marL="0" indent="0"/>
            <a:endParaRPr lang="en-US" altLang="en-US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The dataset is highly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unbalanced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, the positive class (frauds) account for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0.172%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 of all transactions. Given the class imbalance </a:t>
            </a:r>
          </a:p>
          <a:p>
            <a:pPr marL="0" indent="0"/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      ratio, Area Under the Precision-Recall Curve (AUPRC) are recommend to measure the accuracy. Confusion matrix accuracy is not                        </a:t>
            </a:r>
          </a:p>
          <a:p>
            <a:pPr marL="0" indent="0"/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      meaningful for unbalanced classification due to this Accuracy Paradox.</a:t>
            </a:r>
          </a:p>
          <a:p>
            <a:pPr marL="0" indent="0"/>
            <a:endParaRPr lang="en-US" altLang="en-US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Features V1, V2, ... V28 are the principal components obtained with PCA, the only features which have not been transformed </a:t>
            </a:r>
          </a:p>
          <a:p>
            <a:pPr marL="0" indent="0"/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      with PCA are 'Time' and 'Amount'.</a:t>
            </a:r>
          </a:p>
          <a:p>
            <a:pPr marL="0" indent="0"/>
            <a:endParaRPr lang="en-US" altLang="en-US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Feature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'Time'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 contains the seconds elapsed between each transaction and the first transaction in the dataset.</a:t>
            </a:r>
          </a:p>
          <a:p>
            <a:pPr marL="0" indent="0"/>
            <a:endParaRPr lang="en-US" altLang="en-US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The feature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'Amount'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 is the transaction Amount, this feature can be used for example-</a:t>
            </a:r>
            <a:r>
              <a:rPr lang="en-US" altLang="en-US" sz="1800" i="0" dirty="0" err="1">
                <a:latin typeface="Calibri" panose="020F0502020204030204" pitchFamily="34" charset="0"/>
                <a:cs typeface="Calibri" panose="020F0502020204030204" pitchFamily="34" charset="0"/>
              </a:rPr>
              <a:t>dependant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 cost-</a:t>
            </a:r>
            <a:r>
              <a:rPr lang="en-US" altLang="en-US" sz="1800" i="0" dirty="0" err="1">
                <a:latin typeface="Calibri" panose="020F0502020204030204" pitchFamily="34" charset="0"/>
                <a:cs typeface="Calibri" panose="020F0502020204030204" pitchFamily="34" charset="0"/>
              </a:rPr>
              <a:t>senstive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 learning.</a:t>
            </a:r>
          </a:p>
          <a:p>
            <a:endParaRPr lang="en-US" altLang="en-US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Feature </a:t>
            </a:r>
            <a:r>
              <a:rPr lang="en-US" altLang="en-US" sz="1800" b="1" i="0" dirty="0">
                <a:latin typeface="Calibri" panose="020F0502020204030204" pitchFamily="34" charset="0"/>
                <a:cs typeface="Calibri" panose="020F0502020204030204" pitchFamily="34" charset="0"/>
              </a:rPr>
              <a:t>'Class'</a:t>
            </a:r>
            <a:r>
              <a:rPr lang="en-US" altLang="en-US" sz="1800" i="0" dirty="0">
                <a:latin typeface="Calibri" panose="020F0502020204030204" pitchFamily="34" charset="0"/>
                <a:cs typeface="Calibri" panose="020F0502020204030204" pitchFamily="34" charset="0"/>
              </a:rPr>
              <a:t> is the response variable and it takes value 1 in case of fraud and 0 otherwise.</a:t>
            </a:r>
          </a:p>
          <a:p>
            <a:pPr marL="0" indent="0"/>
            <a:endParaRPr lang="en-US" altLang="en-US" sz="180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1504" y="1628800"/>
            <a:ext cx="7752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00FF"/>
                </a:solidFill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https://www.kaggle.com/mlg-ulb/creditcardfraud/download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13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65132" y="2146720"/>
            <a:ext cx="5544616" cy="1704850"/>
            <a:chOff x="796989" y="1761559"/>
            <a:chExt cx="5544616" cy="1704850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96989" y="2758523"/>
              <a:ext cx="554461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Appendix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69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dirty="0"/>
              <a:t>Appendix</a:t>
            </a:r>
            <a:endParaRPr lang="ko-KR" altLang="en-US" sz="4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3" y="1413243"/>
            <a:ext cx="11738063" cy="5328125"/>
          </a:xfrm>
        </p:spPr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3113F1-5365-454F-A6AB-3BAA25C9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1"/>
          <a:stretch/>
        </p:blipFill>
        <p:spPr>
          <a:xfrm>
            <a:off x="2063552" y="1340768"/>
            <a:ext cx="8329353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64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85D-D50C-4A1E-97E4-F4DB1071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028" y="222052"/>
            <a:ext cx="8175943" cy="79856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Appendix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8E6CBFF-0643-45A4-AF0A-0B8F46B18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412776"/>
            <a:ext cx="6029025" cy="4824413"/>
          </a:xfrm>
        </p:spPr>
      </p:pic>
    </p:spTree>
    <p:extLst>
      <p:ext uri="{BB962C8B-B14F-4D97-AF65-F5344CB8AC3E}">
        <p14:creationId xmlns:p14="http://schemas.microsoft.com/office/powerpoint/2010/main" val="329073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9496" y="764704"/>
            <a:ext cx="3064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AGENDA</a:t>
            </a:r>
            <a:endParaRPr lang="ko-KR" altLang="en-US" sz="44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1343" y="1669242"/>
            <a:ext cx="7288661" cy="523220"/>
            <a:chOff x="567036" y="2575940"/>
            <a:chExt cx="2536699" cy="523220"/>
          </a:xfrm>
        </p:grpSpPr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567036" y="2584691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01 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972574" y="2575940"/>
              <a:ext cx="213116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Introduction: What's Credit Card Fraud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3180" y="2449766"/>
            <a:ext cx="7874287" cy="513519"/>
            <a:chOff x="696272" y="3230401"/>
            <a:chExt cx="1870018" cy="513519"/>
          </a:xfrm>
        </p:grpSpPr>
        <p:sp>
          <p:nvSpPr>
            <p:cNvPr id="32" name="TextBox 13"/>
            <p:cNvSpPr txBox="1">
              <a:spLocks noChangeArrowheads="1"/>
            </p:cNvSpPr>
            <p:nvPr/>
          </p:nvSpPr>
          <p:spPr bwMode="auto">
            <a:xfrm>
              <a:off x="696272" y="3230401"/>
              <a:ext cx="249871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890416" y="3251477"/>
              <a:ext cx="1675874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6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Existing Techniques and Tools for Fraud Detection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34606" y="3250062"/>
            <a:ext cx="5107962" cy="529864"/>
            <a:chOff x="669004" y="3775332"/>
            <a:chExt cx="1726874" cy="529864"/>
          </a:xfrm>
        </p:grpSpPr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669004" y="3827956"/>
              <a:ext cx="395312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838484" y="3775332"/>
              <a:ext cx="155739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Why Machine Learning?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-609535" y="4083899"/>
            <a:ext cx="6152103" cy="523220"/>
            <a:chOff x="435511" y="4330549"/>
            <a:chExt cx="1506878" cy="523220"/>
          </a:xfrm>
        </p:grpSpPr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676226" y="4353539"/>
              <a:ext cx="316471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435511" y="4330549"/>
              <a:ext cx="15068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Methodology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43747" y="4754765"/>
            <a:ext cx="3522999" cy="954107"/>
            <a:chOff x="621424" y="4754765"/>
            <a:chExt cx="2127135" cy="954107"/>
          </a:xfrm>
        </p:grpSpPr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621424" y="4810881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1055898" y="4754765"/>
              <a:ext cx="169266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Dataset Context</a:t>
              </a:r>
            </a:p>
          </p:txBody>
        </p:sp>
      </p:grpSp>
      <p:grpSp>
        <p:nvGrpSpPr>
          <p:cNvPr id="19" name="그룹 7"/>
          <p:cNvGrpSpPr/>
          <p:nvPr/>
        </p:nvGrpSpPr>
        <p:grpSpPr>
          <a:xfrm>
            <a:off x="320112" y="5498282"/>
            <a:ext cx="3775293" cy="523220"/>
            <a:chOff x="643029" y="4321109"/>
            <a:chExt cx="1082445" cy="523220"/>
          </a:xfrm>
        </p:grpSpPr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688839" y="4367089"/>
              <a:ext cx="316471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643029" y="4321109"/>
              <a:ext cx="108244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Appendix</a:t>
              </a:r>
            </a:p>
          </p:txBody>
        </p:sp>
      </p:grpSp>
      <p:grpSp>
        <p:nvGrpSpPr>
          <p:cNvPr id="22" name="그룹 2"/>
          <p:cNvGrpSpPr/>
          <p:nvPr/>
        </p:nvGrpSpPr>
        <p:grpSpPr>
          <a:xfrm>
            <a:off x="212494" y="6183905"/>
            <a:ext cx="7338173" cy="523220"/>
            <a:chOff x="567036" y="2561701"/>
            <a:chExt cx="2553931" cy="523220"/>
          </a:xfrm>
        </p:grpSpPr>
        <p:sp>
          <p:nvSpPr>
            <p:cNvPr id="23" name="TextBox 13"/>
            <p:cNvSpPr txBox="1">
              <a:spLocks noChangeArrowheads="1"/>
            </p:cNvSpPr>
            <p:nvPr/>
          </p:nvSpPr>
          <p:spPr bwMode="auto">
            <a:xfrm>
              <a:off x="567036" y="2584691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07 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9806" y="2561701"/>
              <a:ext cx="213116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112A-F4FD-4DF5-BEE3-E5B79266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5480" y="221428"/>
            <a:ext cx="2521039" cy="79856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Appendix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88C3C5-67C0-46BF-A5A0-56B234B12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86" y="1412875"/>
            <a:ext cx="5657165" cy="4824413"/>
          </a:xfrm>
        </p:spPr>
      </p:pic>
    </p:spTree>
    <p:extLst>
      <p:ext uri="{BB962C8B-B14F-4D97-AF65-F5344CB8AC3E}">
        <p14:creationId xmlns:p14="http://schemas.microsoft.com/office/powerpoint/2010/main" val="313210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1879-B251-4294-9891-F530333E3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40" y="221428"/>
            <a:ext cx="2449031" cy="79856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Appendix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361DEE-8AAB-4FE3-B3FC-6F1E1CBAD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547" y="1412875"/>
            <a:ext cx="6490443" cy="4824413"/>
          </a:xfrm>
        </p:spPr>
      </p:pic>
    </p:spTree>
    <p:extLst>
      <p:ext uri="{BB962C8B-B14F-4D97-AF65-F5344CB8AC3E}">
        <p14:creationId xmlns:p14="http://schemas.microsoft.com/office/powerpoint/2010/main" val="372306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C6D88-A093-4C7F-A9E6-9638E0EF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816" y="202378"/>
            <a:ext cx="2449031" cy="79856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Appendix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5F51167-8FA7-416F-8F8B-0A477D7BC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94" y="1412875"/>
            <a:ext cx="8449149" cy="4824413"/>
          </a:xfrm>
        </p:spPr>
      </p:pic>
    </p:spTree>
    <p:extLst>
      <p:ext uri="{BB962C8B-B14F-4D97-AF65-F5344CB8AC3E}">
        <p14:creationId xmlns:p14="http://schemas.microsoft.com/office/powerpoint/2010/main" val="3062319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27D79CE-FC29-4C6F-8D58-468C8F92A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69" y="1534319"/>
            <a:ext cx="9448800" cy="45815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0B861B-CF02-4E2A-B5B1-505A7C88F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824" y="260648"/>
            <a:ext cx="2449031" cy="79856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Appendix </a:t>
            </a:r>
          </a:p>
        </p:txBody>
      </p:sp>
    </p:spTree>
    <p:extLst>
      <p:ext uri="{BB962C8B-B14F-4D97-AF65-F5344CB8AC3E}">
        <p14:creationId xmlns:p14="http://schemas.microsoft.com/office/powerpoint/2010/main" val="318257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305FC3B6-335D-4E3F-88C2-C64C04925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492896"/>
            <a:ext cx="9458325" cy="27908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139B94-2C9B-4DB5-A3F0-6801B287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696" y="188640"/>
            <a:ext cx="4968552" cy="798568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57624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400" y="260648"/>
            <a:ext cx="10095822" cy="7985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4400" dirty="0"/>
              <a:t>Efficient Model for Credit Card Fraud Detection</a:t>
            </a:r>
            <a:endParaRPr lang="ko-KR" altLang="en-US" sz="4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3" y="1413243"/>
            <a:ext cx="11738063" cy="5328125"/>
          </a:xfrm>
        </p:spPr>
        <p:txBody>
          <a:bodyPr>
            <a:norm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454" y="3645025"/>
            <a:ext cx="5402957" cy="3069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1413243"/>
            <a:ext cx="108441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All the four models are extremely good in classifying a Fraud </a:t>
            </a:r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from Non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Fraud transaction.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AUC Score obtained are all above 0.96 which indicates the predicting power of all these models are good.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Out of all these models, Gradient Boosting Classifier have the highest accuracy score of 0.994 and AUC score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of 0.983 on the Test set.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Hence, Gradient Boosting Classifier considered to be the most efficient model for credit card fraud detection.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7" y="3645025"/>
            <a:ext cx="5401359" cy="30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65132" y="2146720"/>
            <a:ext cx="5544616" cy="1704850"/>
            <a:chOff x="796989" y="1761559"/>
            <a:chExt cx="5544616" cy="1704850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96989" y="2758523"/>
              <a:ext cx="554461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Conclusion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74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dirty="0"/>
              <a:t>Conclusion</a:t>
            </a:r>
            <a:endParaRPr lang="ko-KR" altLang="en-US" sz="44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62593" y="1413243"/>
            <a:ext cx="11738063" cy="5328125"/>
          </a:xfrm>
        </p:spPr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62593" y="1772816"/>
            <a:ext cx="115220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Different machine learning models were explored to develop a robust model for credit card fraud detection. All the </a:t>
            </a:r>
          </a:p>
          <a:p>
            <a:pPr lvl="0"/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models have produced good results in both training and testing with very minute differences in performance.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The imbalance in the dataset was handled accordingly by using sampling and class weights during model training.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During the model training phase, by using Randomized Search and Grid Search Cross Validation for Hyper parameter </a:t>
            </a:r>
          </a:p>
          <a:p>
            <a:pPr lvl="0"/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Tuning, the training accuracy of the models improved considerably in comparison with the baseline models (without </a:t>
            </a:r>
          </a:p>
          <a:p>
            <a:pPr lvl="0"/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       hyper parameter tuning).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Given that the dataset is imbalanced, getting a good accuracy is not the goal. However, the high AUC scores and Recall scores indicate that the models are quite robust in classifying fraudulent transactions and non-fraudulent transactions.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0311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/>
          <a:lstStyle/>
          <a:p>
            <a:pPr algn="ctr"/>
            <a:r>
              <a:rPr lang="en-US" altLang="ko-KR" dirty="0"/>
              <a:t>References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2648" y="1412776"/>
            <a:ext cx="12169352" cy="5256584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https://spd.group/machine-learning/credit-card-fraud-detection/#What_is_Credit_Card_Fraud_Detection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https://machinelearningmastery.com/imbalanced-classification-with-the-fraudulent-credit-card-transactions-dataset/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https://www.analyticsvidhya.com/blog/2020/08/exploratory-data-analysiseda-from-scratch-in-python/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https://machinelearningmastery.com/basic-data-cleaning-for-machine-learning/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https://www.analyticsvidhya.com/blog/2020/04/feature-scaling-machine-learning-normalization-standardization/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https://machinelearningmastery.com/tactics-to-combat-imbalanced-classes-in-your-machine-learning-dataset/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https://www.analyticsvidhya.com/blog/2017/03/imbalanced-data-classification/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https://www.kdnuggets.com/2020/01/5-most-useful-techniques-handle-imbalanced-datasets.html</a:t>
            </a: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https://www.analyticsvidhya.com/blog/2019/08/11-important-model-evaluation-error-metrics/</a:t>
            </a:r>
          </a:p>
        </p:txBody>
      </p:sp>
    </p:spTree>
    <p:extLst>
      <p:ext uri="{BB962C8B-B14F-4D97-AF65-F5344CB8AC3E}">
        <p14:creationId xmlns:p14="http://schemas.microsoft.com/office/powerpoint/2010/main" val="614129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896200" y="2276872"/>
            <a:ext cx="4680520" cy="2317720"/>
          </a:xfrm>
        </p:spPr>
        <p:txBody>
          <a:bodyPr/>
          <a:lstStyle/>
          <a:p>
            <a:pPr algn="ctr"/>
            <a:r>
              <a:rPr lang="en-US" altLang="ko-KR" sz="6000" dirty="0"/>
              <a:t>THANK YOU!</a:t>
            </a:r>
            <a:endParaRPr lang="ko-KR" alt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8367727" y="3861048"/>
            <a:ext cx="3593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Do you have any 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    questions???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/>
          <a:lstStyle/>
          <a:p>
            <a:pPr algn="ctr"/>
            <a:r>
              <a:rPr lang="en-US" altLang="ko-KR" dirty="0"/>
              <a:t>Stats You Need To Know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4"/>
            <a:r>
              <a:rPr lang="en-US" altLang="ko-KR" sz="6000" dirty="0">
                <a:solidFill>
                  <a:srgbClr val="FF0000"/>
                </a:solidFill>
              </a:rPr>
              <a:t>              </a:t>
            </a:r>
            <a:r>
              <a:rPr lang="en-US" altLang="ko-KR" sz="6000" b="1" i="0" dirty="0">
                <a:solidFill>
                  <a:srgbClr val="FF0000"/>
                </a:solidFill>
              </a:rPr>
              <a:t>$40                  3rd</a:t>
            </a:r>
          </a:p>
          <a:p>
            <a:pPr lvl="4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r>
              <a:rPr lang="en-US" altLang="ko-KR" i="0" dirty="0">
                <a:latin typeface="Calibri" panose="020F0502020204030204" pitchFamily="34" charset="0"/>
                <a:cs typeface="Calibri" panose="020F0502020204030204" pitchFamily="34" charset="0"/>
              </a:rPr>
              <a:t>Billion expected Credit Card Fraud               Third Place in Fraud - USA                                                    in                                       in 2027</a:t>
            </a:r>
          </a:p>
          <a:p>
            <a:pPr lvl="4"/>
            <a:endParaRPr lang="en-US" altLang="ko-KR" i="0" dirty="0"/>
          </a:p>
          <a:p>
            <a:pPr lvl="4"/>
            <a:r>
              <a:rPr lang="en-US" altLang="ko-KR" i="0" dirty="0"/>
              <a:t>                                    </a:t>
            </a:r>
            <a:r>
              <a:rPr lang="en-US" altLang="ko-KR" sz="6000" b="1" i="0" dirty="0">
                <a:solidFill>
                  <a:srgbClr val="FF0000"/>
                </a:solidFill>
              </a:rPr>
              <a:t>$209k                 47%</a:t>
            </a:r>
          </a:p>
          <a:p>
            <a:pPr lvl="4"/>
            <a:r>
              <a:rPr lang="en-US" altLang="ko-KR" sz="2000" i="0" dirty="0"/>
              <a:t>                         </a:t>
            </a:r>
            <a:r>
              <a:rPr lang="en-US" altLang="ko-KR" sz="2000" i="0" dirty="0">
                <a:latin typeface="Calibri" panose="020F0502020204030204" pitchFamily="34" charset="0"/>
                <a:cs typeface="Calibri" panose="020F0502020204030204" pitchFamily="34" charset="0"/>
              </a:rPr>
              <a:t>Breached Credit Accounts in 2018               W</a:t>
            </a: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orld's credit card fraud happens             </a:t>
            </a:r>
            <a:r>
              <a:rPr lang="en-US" sz="2000" i="0" dirty="0" err="1">
                <a:latin typeface="Calibri" panose="020F0502020204030204" pitchFamily="34" charset="0"/>
                <a:cs typeface="Calibri" panose="020F0502020204030204" pitchFamily="34" charset="0"/>
              </a:rPr>
              <a:t>ri</a:t>
            </a: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right here in the U.S.</a:t>
            </a:r>
            <a:endParaRPr lang="en-US" altLang="ko-KR" sz="2000" b="1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" y="1124744"/>
            <a:ext cx="2851506" cy="5733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49208" y="2146720"/>
            <a:ext cx="4176464" cy="1723549"/>
            <a:chOff x="1481065" y="1761559"/>
            <a:chExt cx="4176464" cy="1723549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481065" y="2777222"/>
              <a:ext cx="417646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	</a:t>
              </a: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Introduction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1114" y="116632"/>
            <a:ext cx="8785736" cy="798568"/>
          </a:xfrm>
        </p:spPr>
        <p:txBody>
          <a:bodyPr>
            <a:noAutofit/>
          </a:bodyPr>
          <a:lstStyle/>
          <a:p>
            <a:pPr algn="ctr"/>
            <a:r>
              <a:rPr lang="en-US" altLang="ko-KR" sz="5400" dirty="0"/>
              <a:t>What’s Credit Card Fraud</a:t>
            </a:r>
            <a:endParaRPr lang="ko-KR" altLang="en-US" sz="5400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3352" y="1556792"/>
            <a:ext cx="6265456" cy="48234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b="1" i="0" dirty="0">
                <a:latin typeface="Calibri" panose="020F0502020204030204" pitchFamily="34" charset="0"/>
                <a:cs typeface="Calibri" panose="020F0502020204030204" pitchFamily="34" charset="0"/>
              </a:rPr>
              <a:t>Credit card fraud</a:t>
            </a: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 is the unauthorized use of a </a:t>
            </a:r>
            <a:r>
              <a:rPr lang="en-US" altLang="en-US" sz="2000" b="1" i="0" dirty="0">
                <a:latin typeface="Calibri" panose="020F0502020204030204" pitchFamily="34" charset="0"/>
                <a:cs typeface="Calibri" panose="020F0502020204030204" pitchFamily="34" charset="0"/>
              </a:rPr>
              <a:t>credit</a:t>
            </a: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 or</a:t>
            </a: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en-US" sz="2000" b="1" i="0" dirty="0">
                <a:latin typeface="Calibri" panose="020F0502020204030204" pitchFamily="34" charset="0"/>
                <a:cs typeface="Calibri" panose="020F0502020204030204" pitchFamily="34" charset="0"/>
              </a:rPr>
              <a:t>debit</a:t>
            </a: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altLang="en-US" sz="2000" b="1" i="0" dirty="0">
                <a:latin typeface="Calibri" panose="020F0502020204030204" pitchFamily="34" charset="0"/>
                <a:cs typeface="Calibri" panose="020F0502020204030204" pitchFamily="34" charset="0"/>
              </a:rPr>
              <a:t>card</a:t>
            </a: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, or similar payment tool to fraudulently </a:t>
            </a: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  obtain money or property. </a:t>
            </a:r>
          </a:p>
          <a:p>
            <a:pPr marL="0" indent="0"/>
            <a:endParaRPr lang="en-US" altLang="ko-KR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Credit card fraud is the most prevalent type of identity </a:t>
            </a: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 theft.</a:t>
            </a:r>
          </a:p>
          <a:p>
            <a:pPr marL="0" indent="0"/>
            <a:endParaRPr lang="en-US" altLang="ko-KR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i="0" u="sng" dirty="0">
                <a:latin typeface="Calibri" panose="020F0502020204030204" pitchFamily="34" charset="0"/>
                <a:cs typeface="Calibri" panose="020F0502020204030204" pitchFamily="34" charset="0"/>
              </a:rPr>
              <a:t>Types of Credit Card Fraud: </a:t>
            </a:r>
          </a:p>
          <a:p>
            <a:pPr marL="0" indent="0"/>
            <a:r>
              <a:rPr lang="en-US" altLang="ko-KR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- </a:t>
            </a: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Stolen or Lost Credit Card Fraud</a:t>
            </a:r>
            <a:endParaRPr lang="en-US" altLang="en-US" sz="2000" b="1" i="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- Credit Card Phishing</a:t>
            </a: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- Fraudulent Card Applications</a:t>
            </a: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- Fake Credit Cards</a:t>
            </a:r>
          </a:p>
          <a:p>
            <a:pPr marL="0" indent="0"/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   - Fraud Conducted by Data Breaches</a:t>
            </a:r>
          </a:p>
          <a:p>
            <a:pPr marL="0" indent="0"/>
            <a:endParaRPr lang="en-US" altLang="en-US" sz="1800" i="0" dirty="0">
              <a:latin typeface="Bahnschrift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627685"/>
            <a:ext cx="5377303" cy="4752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36010" y="260648"/>
            <a:ext cx="8175943" cy="798568"/>
          </a:xfrm>
        </p:spPr>
        <p:txBody>
          <a:bodyPr/>
          <a:lstStyle/>
          <a:p>
            <a:pPr algn="ctr"/>
            <a:r>
              <a:rPr lang="en-US" altLang="ko-KR" dirty="0"/>
              <a:t>Credit Card Fraud Detection Process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/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  <a:p>
            <a:pPr fontAlgn="base">
              <a:buFont typeface="Arial" panose="020B0604020202020204" pitchFamily="34" charset="0"/>
              <a:buChar char="•"/>
            </a:pPr>
            <a:endParaRPr lang="en-US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" y="2110090"/>
            <a:ext cx="5956393" cy="3671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86" y="2110090"/>
            <a:ext cx="5952744" cy="36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9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9456" y="2146720"/>
            <a:ext cx="5184576" cy="2339102"/>
            <a:chOff x="1131313" y="1761559"/>
            <a:chExt cx="5184576" cy="2339102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131313" y="2777222"/>
              <a:ext cx="5184576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Existing Techniques and Tools for Detection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65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31504" y="260648"/>
            <a:ext cx="8480449" cy="79856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Existing Techniques and Tools for Fraud Detection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91345" y="1556792"/>
            <a:ext cx="5616624" cy="4823421"/>
          </a:xfrm>
        </p:spPr>
        <p:txBody>
          <a:bodyPr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Risk Scoring</a:t>
            </a:r>
          </a:p>
          <a:p>
            <a:pPr marL="0" indent="0" fontAlgn="base"/>
            <a:endParaRPr 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 Two-factor phone authentication</a:t>
            </a:r>
          </a:p>
          <a:p>
            <a:pPr marL="0" indent="0" fontAlgn="base"/>
            <a:endParaRPr 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3D-SECURE for e-commerce transactions</a:t>
            </a:r>
          </a:p>
          <a:p>
            <a:pPr marL="0" indent="0"/>
            <a:endParaRPr 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EMV PIN technology for face-to-face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Card Verification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Email Verification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Device Fingerprinting</a:t>
            </a:r>
          </a:p>
          <a:p>
            <a:pPr marL="0" indent="0" fontAlgn="base"/>
            <a:endParaRPr lang="en-US" altLang="en-US" sz="1800" i="0" dirty="0">
              <a:latin typeface="Bahnschrift Light" panose="020B0502040204020203" pitchFamily="34" charset="0"/>
            </a:endParaRPr>
          </a:p>
        </p:txBody>
      </p:sp>
      <p:pic>
        <p:nvPicPr>
          <p:cNvPr id="1026" name="Picture 2" descr="https://www.chargebee.com/blog/wp-content/uploads/2012/12/Screen-Shot-2018-03-09-at-8.08.20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700250"/>
            <a:ext cx="6171133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6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65132" y="2146720"/>
            <a:ext cx="5544616" cy="1704850"/>
            <a:chOff x="796989" y="1761559"/>
            <a:chExt cx="5544616" cy="1704850"/>
          </a:xfrm>
        </p:grpSpPr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3075529" y="1761559"/>
              <a:ext cx="98753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r>
                <a:rPr lang="en-US" altLang="ko-KR" sz="3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796989" y="2758523"/>
              <a:ext cx="554461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 Why Machine Learning?</a:t>
              </a: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689" y="1909096"/>
              <a:ext cx="752746" cy="535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673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18750</TotalTime>
  <Words>941</Words>
  <Application>Microsoft Macintosh PowerPoint</Application>
  <PresentationFormat>Widescreen</PresentationFormat>
  <Paragraphs>196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굴림체</vt:lpstr>
      <vt:lpstr>Arial</vt:lpstr>
      <vt:lpstr>Bahnschrift Light</vt:lpstr>
      <vt:lpstr>맑은 고딕</vt:lpstr>
      <vt:lpstr>Calibri Light</vt:lpstr>
      <vt:lpstr>Office 테마</vt:lpstr>
      <vt:lpstr>Credit Card Fraud Detection with Machine Learning</vt:lpstr>
      <vt:lpstr>PowerPoint Presentation</vt:lpstr>
      <vt:lpstr>Stats You Need To Know</vt:lpstr>
      <vt:lpstr>PowerPoint Presentation</vt:lpstr>
      <vt:lpstr>What’s Credit Card Fraud</vt:lpstr>
      <vt:lpstr>Credit Card Fraud Detection Process</vt:lpstr>
      <vt:lpstr>PowerPoint Presentation</vt:lpstr>
      <vt:lpstr>Existing Techniques and Tools for Fraud Detection</vt:lpstr>
      <vt:lpstr>PowerPoint Presentation</vt:lpstr>
      <vt:lpstr>Why Machine Learning?</vt:lpstr>
      <vt:lpstr>Comparison between ML and Conventional Credit Card Fraud Detection</vt:lpstr>
      <vt:lpstr>Big Players: What they do to protect online payments</vt:lpstr>
      <vt:lpstr>PowerPoint Presentation</vt:lpstr>
      <vt:lpstr>Methodologies for the Topic</vt:lpstr>
      <vt:lpstr>PowerPoint Presentation</vt:lpstr>
      <vt:lpstr>Dataset Context</vt:lpstr>
      <vt:lpstr>PowerPoint Presentation</vt:lpstr>
      <vt:lpstr>Appendix</vt:lpstr>
      <vt:lpstr>Appendix</vt:lpstr>
      <vt:lpstr>Appendix</vt:lpstr>
      <vt:lpstr>Appendix</vt:lpstr>
      <vt:lpstr>Appendix </vt:lpstr>
      <vt:lpstr>Appendix </vt:lpstr>
      <vt:lpstr>Model Comparison</vt:lpstr>
      <vt:lpstr>Efficient Model for Credit Card Fraud Detection</vt:lpstr>
      <vt:lpstr>PowerPoint Presentation</vt:lpstr>
      <vt:lpstr>Conclusion</vt:lpstr>
      <vt:lpstr>References</vt:lpstr>
      <vt:lpstr>THANK YOU!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Aswath Rangachari</cp:lastModifiedBy>
  <cp:revision>77</cp:revision>
  <dcterms:created xsi:type="dcterms:W3CDTF">2010-02-01T08:03:16Z</dcterms:created>
  <dcterms:modified xsi:type="dcterms:W3CDTF">2021-11-30T21:31:32Z</dcterms:modified>
  <cp:category>www.slidemembers.com</cp:category>
</cp:coreProperties>
</file>